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8" r:id="rId5"/>
    <p:sldId id="279" r:id="rId6"/>
    <p:sldId id="269" r:id="rId7"/>
    <p:sldId id="266" r:id="rId8"/>
    <p:sldId id="280" r:id="rId9"/>
    <p:sldId id="259" r:id="rId10"/>
    <p:sldId id="267" r:id="rId11"/>
    <p:sldId id="282" r:id="rId12"/>
    <p:sldId id="283" r:id="rId13"/>
    <p:sldId id="284" r:id="rId14"/>
    <p:sldId id="285" r:id="rId15"/>
    <p:sldId id="286" r:id="rId16"/>
    <p:sldId id="278" r:id="rId17"/>
    <p:sldId id="292" r:id="rId18"/>
    <p:sldId id="294" r:id="rId19"/>
    <p:sldId id="295" r:id="rId20"/>
    <p:sldId id="297" r:id="rId21"/>
    <p:sldId id="288" r:id="rId22"/>
    <p:sldId id="275" r:id="rId23"/>
    <p:sldId id="276" r:id="rId24"/>
    <p:sldId id="271" r:id="rId25"/>
    <p:sldId id="277" r:id="rId26"/>
    <p:sldId id="281" r:id="rId27"/>
    <p:sldId id="290" r:id="rId28"/>
    <p:sldId id="291" r:id="rId29"/>
    <p:sldId id="289" r:id="rId30"/>
    <p:sldId id="274" r:id="rId31"/>
    <p:sldId id="287" r:id="rId32"/>
    <p:sldId id="270" r:id="rId33"/>
    <p:sldId id="261" r:id="rId34"/>
    <p:sldId id="262" r:id="rId35"/>
    <p:sldId id="298" r:id="rId36"/>
  </p:sldIdLst>
  <p:sldSz cx="12192000" cy="6858000"/>
  <p:notesSz cx="6858000" cy="9144000"/>
  <p:embeddedFontLst>
    <p:embeddedFont>
      <p:font typeface="Raleway" panose="020B060402020202020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Open Sans" panose="020B060402020202020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gqI5ytgw4b/OCzvzmP8f8jMcie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21261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654b755128bae6f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654b755128bae6f_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6654b755128bae6f_4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50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6893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342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5458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58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763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478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17e8fc562a566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17e8fc562a566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6b17e8fc562a566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065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3115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6878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448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3c59caefb2226d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3c59caefb2226d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6c3c59caefb2226d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30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098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17e8fc562a566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17e8fc562a566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6b17e8fc562a566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887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5825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5053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130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825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701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598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46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3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654b755128bae6f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654b755128bae6f_10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6654b755128bae6f_10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8918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250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604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654b755128bae6f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654b755128bae6f_10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6654b755128bae6f_10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532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654b755128bae6f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654b755128bae6f_10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6654b755128bae6f_10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2775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654b755128bae6f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654b755128bae6f_10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6654b755128bae6f_10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725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654b755128bae6f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654b755128bae6f_10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6654b755128bae6f_10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777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452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17e8fc562a566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17e8fc562a566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6b17e8fc562a566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089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719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d4d2c3336a55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d4d2c3336a55a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d4d2c3336a55a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71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17e8fc562a566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17e8fc562a566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6b17e8fc562a566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65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b17e8fc562a566f_1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g6b17e8fc562a566f_1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g6b17e8fc562a566f_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g6b17e8fc562a566f_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g6b17e8fc562a566f_14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9" name="Google Shape;19;g6b17e8fc562a566f_14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g6b17e8fc562a566f_1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b17e8fc562a566f_8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g6b17e8fc562a566f_2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g6b17e8fc562a566f_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g6b17e8fc562a566f_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g6b17e8fc562a566f_22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g6b17e8fc562a566f_2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b17e8fc562a566f_2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g6b17e8fc562a566f_2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g6b17e8fc562a566f_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g6b17e8fc562a566f_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g6b17e8fc562a566f_28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33" name="Google Shape;33;g6b17e8fc562a566f_28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g6b17e8fc562a566f_2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b17e8fc562a566f_3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g6b17e8fc562a566f_3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g6b17e8fc562a566f_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g6b17e8fc562a566f_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g6b17e8fc562a566f_3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41" name="Google Shape;41;g6b17e8fc562a566f_36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g6b17e8fc562a566f_36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g6b17e8fc562a566f_3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6b17e8fc562a566f_4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g6b17e8fc562a566f_4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g6b17e8fc562a566f_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g6b17e8fc562a566f_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g6b17e8fc562a566f_4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0" name="Google Shape;50;g6b17e8fc562a566f_4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b17e8fc562a566f_5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g6b17e8fc562a566f_5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g6b17e8fc562a566f_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g6b17e8fc562a566f_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g6b17e8fc562a566f_5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7" name="Google Shape;57;g6b17e8fc562a566f_52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g6b17e8fc562a566f_5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b17e8fc562a566f_6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g6b17e8fc562a566f_6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g6b17e8fc562a566f_6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g6b17e8fc562a566f_6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g6b17e8fc562a566f_66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71" name="Google Shape;71;g6b17e8fc562a566f_66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g6b17e8fc562a566f_66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g6b17e8fc562a566f_6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17e8fc562a566f_75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g6b17e8fc562a566f_7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g6b17e8fc562a566f_7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g6b17e8fc562a566f_7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g6b17e8fc562a566f_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g6b17e8fc562a566f_78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g6b17e8fc562a566f_78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g6b17e8fc562a566f_7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b17e8fc562a566f_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g6b17e8fc562a566f_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g6b17e8fc562a566f_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31.xml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slide" Target="slide3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25.xml"/><Relationship Id="rId5" Type="http://schemas.openxmlformats.org/officeDocument/2006/relationships/slide" Target="slide5.xml"/><Relationship Id="rId10" Type="http://schemas.openxmlformats.org/officeDocument/2006/relationships/slide" Target="slide24.xml"/><Relationship Id="rId4" Type="http://schemas.openxmlformats.org/officeDocument/2006/relationships/slide" Target="slide4.xml"/><Relationship Id="rId9" Type="http://schemas.openxmlformats.org/officeDocument/2006/relationships/slide" Target="slide21.xml"/><Relationship Id="rId14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" Target="slide2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654b755128bae6f_410"/>
          <p:cNvSpPr txBox="1">
            <a:spLocks noGrp="1"/>
          </p:cNvSpPr>
          <p:nvPr>
            <p:ph type="ctrTitle"/>
          </p:nvPr>
        </p:nvSpPr>
        <p:spPr>
          <a:xfrm>
            <a:off x="970650" y="5598924"/>
            <a:ext cx="10250700" cy="106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900" dirty="0">
                <a:solidFill>
                  <a:schemeClr val="bg2"/>
                </a:solidFill>
              </a:rPr>
              <a:t>Kalyani Government Engineering College</a:t>
            </a:r>
            <a:endParaRPr sz="3900" dirty="0">
              <a:solidFill>
                <a:schemeClr val="bg2"/>
              </a:solidFill>
            </a:endParaRPr>
          </a:p>
        </p:txBody>
      </p:sp>
      <p:sp>
        <p:nvSpPr>
          <p:cNvPr id="98" name="Google Shape;98;g6654b755128bae6f_410"/>
          <p:cNvSpPr txBox="1">
            <a:spLocks noGrp="1"/>
          </p:cNvSpPr>
          <p:nvPr>
            <p:ph type="title" idx="4294967295"/>
          </p:nvPr>
        </p:nvSpPr>
        <p:spPr>
          <a:xfrm>
            <a:off x="232011" y="815868"/>
            <a:ext cx="11723427" cy="10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40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based Unmanned Aerial Vehicle for </a:t>
            </a: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40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urveillance using Wireless Sensor Network</a:t>
            </a:r>
            <a:endParaRPr sz="40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g6654b755128bae6f_410"/>
          <p:cNvSpPr txBox="1">
            <a:spLocks noGrp="1"/>
          </p:cNvSpPr>
          <p:nvPr>
            <p:ph type="subTitle" idx="1"/>
          </p:nvPr>
        </p:nvSpPr>
        <p:spPr>
          <a:xfrm>
            <a:off x="838200" y="2130012"/>
            <a:ext cx="10515600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39966"/>
              </a:buClr>
              <a:buSzPts val="2100"/>
              <a:buNone/>
            </a:pPr>
            <a:r>
              <a:rPr lang="en-IN" sz="2400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endParaRPr sz="2400" dirty="0">
              <a:solidFill>
                <a:srgbClr val="1155CC"/>
              </a:solidFill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39966"/>
              </a:buClr>
              <a:buSzPts val="2100"/>
              <a:buNone/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Shubham Khan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39966"/>
              </a:buClr>
              <a:buSzPts val="2100"/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39966"/>
              </a:buClr>
              <a:buSzPts val="2100"/>
              <a:buNone/>
            </a:pPr>
            <a:r>
              <a:rPr lang="en-IN" sz="2400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guidance of</a:t>
            </a:r>
            <a:endParaRPr sz="2400" dirty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39966"/>
              </a:buClr>
              <a:buSzPts val="2100"/>
              <a:buNone/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Swapan Kumar Mondal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39966"/>
              </a:buClr>
              <a:buSzPts val="2100"/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39966"/>
              </a:buClr>
              <a:buSzPts val="2100"/>
              <a:buNone/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Year Postgraduate </a:t>
            </a:r>
            <a:r>
              <a:rPr lang="en-IN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2019-21</a:t>
            </a:r>
            <a:endParaRPr sz="2400" dirty="0"/>
          </a:p>
          <a:p>
            <a:pPr marL="342900" lvl="0" indent="-34290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39966"/>
              </a:buClr>
              <a:buSzPts val="2100"/>
              <a:buNone/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Roll no : 10211219006</a:t>
            </a:r>
            <a:endParaRPr sz="2400" dirty="0"/>
          </a:p>
        </p:txBody>
      </p:sp>
      <p:sp>
        <p:nvSpPr>
          <p:cNvPr id="100" name="Google Shape;100;g6654b755128bae6f_410"/>
          <p:cNvSpPr txBox="1">
            <a:spLocks noGrp="1"/>
          </p:cNvSpPr>
          <p:nvPr>
            <p:ph type="dt" idx="4294967295"/>
          </p:nvPr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2" name="Google Shape;102;g6654b755128bae6f_410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i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488907" y="177808"/>
            <a:ext cx="299348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Firmware Installing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16250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5: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Firmware Installing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b="1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8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43499" y="177808"/>
            <a:ext cx="293889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36188"/>
          <a:stretch/>
        </p:blipFill>
        <p:spPr>
          <a:xfrm>
            <a:off x="1146412" y="1746946"/>
            <a:ext cx="9935570" cy="4409180"/>
          </a:xfrm>
          <a:prstGeom prst="rect">
            <a:avLst/>
          </a:prstGeom>
        </p:spPr>
      </p:pic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 Calibration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16250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6</a:t>
            </a: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: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ESC Calibration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9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57146" y="177808"/>
            <a:ext cx="292524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2021-06-27 (6)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91" b="35370"/>
          <a:stretch>
            <a:fillRect/>
          </a:stretch>
        </p:blipFill>
        <p:spPr bwMode="auto">
          <a:xfrm>
            <a:off x="1146412" y="1720864"/>
            <a:ext cx="9962866" cy="4435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33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Compass Calibration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43546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7: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Compass Calibration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10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488908" y="177808"/>
            <a:ext cx="299348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2021-06-27 (2)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3" b="36766"/>
          <a:stretch/>
        </p:blipFill>
        <p:spPr bwMode="auto">
          <a:xfrm>
            <a:off x="1024875" y="1763750"/>
            <a:ext cx="10152641" cy="44196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Accelerometer Calibration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16250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8: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Accelerometer Calibration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11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43499" y="177808"/>
            <a:ext cx="293889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2021-06-27 (3)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5" b="35498"/>
          <a:stretch>
            <a:fillRect/>
          </a:stretch>
        </p:blipFill>
        <p:spPr bwMode="auto">
          <a:xfrm>
            <a:off x="1024876" y="1763750"/>
            <a:ext cx="10166288" cy="4352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3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 Control Calibration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16250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9</a:t>
            </a: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: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Radio Control Calibration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12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16203" y="177808"/>
            <a:ext cx="296618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2021-06-27 (5)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83" b="36012"/>
          <a:stretch>
            <a:fillRect/>
          </a:stretch>
        </p:blipFill>
        <p:spPr bwMode="auto">
          <a:xfrm>
            <a:off x="1024875" y="1803752"/>
            <a:ext cx="10152641" cy="4352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9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Flight Mode Configuration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16250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10: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Flight Mode Configuration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13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16203" y="177808"/>
            <a:ext cx="296618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2021-06-25 (4)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5" b="36133"/>
          <a:stretch>
            <a:fillRect/>
          </a:stretch>
        </p:blipFill>
        <p:spPr bwMode="auto">
          <a:xfrm>
            <a:off x="1024876" y="1768526"/>
            <a:ext cx="10125346" cy="438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b17e8fc562a566f_0"/>
          <p:cNvSpPr txBox="1">
            <a:spLocks noGrp="1"/>
          </p:cNvSpPr>
          <p:nvPr>
            <p:ph type="title"/>
          </p:nvPr>
        </p:nvSpPr>
        <p:spPr>
          <a:xfrm>
            <a:off x="682400" y="1930025"/>
            <a:ext cx="4691400" cy="344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lvl="0" algn="ctr"/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</a:t>
            </a: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</a:t>
            </a:r>
            <a:endParaRPr lang="en-IN"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g6b17e8fc562a566f_0"/>
          <p:cNvSpPr txBox="1"/>
          <p:nvPr/>
        </p:nvSpPr>
        <p:spPr>
          <a:xfrm>
            <a:off x="6277970" y="2626071"/>
            <a:ext cx="5527343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Choosing </a:t>
            </a: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a pre-training </a:t>
            </a: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Preprocessing </a:t>
            </a: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Images and </a:t>
            </a: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Labels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Generating </a:t>
            </a: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TF </a:t>
            </a: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record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Training </a:t>
            </a: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and Testing</a:t>
            </a:r>
            <a:endParaRPr lang="en-IN" sz="2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g6b17e8fc562a566f_0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14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9" name="Google Shape;139;g6b17e8fc562a566f_0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475260" y="177808"/>
            <a:ext cx="300712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400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400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2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Choosing a pre-training model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313911" y="4204196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11: B</a:t>
            </a:r>
            <a:r>
              <a:rPr lang="en-IN" sz="1800" b="1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asic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architecture of </a:t>
            </a:r>
            <a:r>
              <a:rPr lang="en-IN" sz="1800" b="1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CNN</a:t>
            </a:r>
            <a:endParaRPr lang="en-IN" sz="1800" b="1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15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16203" y="177808"/>
            <a:ext cx="296618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34;g6b17e8fc562a566f_0"/>
          <p:cNvSpPr txBox="1"/>
          <p:nvPr/>
        </p:nvSpPr>
        <p:spPr>
          <a:xfrm>
            <a:off x="853643" y="4689075"/>
            <a:ext cx="10457513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lvl="0" algn="just">
              <a:buSzPts val="2700"/>
            </a:pP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(CNN) is a Deep Learning algorithm which can take in an input image, assign importance to various objects in the image and be able to differentiate one from the other.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Here we </a:t>
            </a: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choos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Single Shot Detector (SSD) </a:t>
            </a: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MobileNet for object detection.</a:t>
            </a:r>
          </a:p>
        </p:txBody>
      </p:sp>
      <p:pic>
        <p:nvPicPr>
          <p:cNvPr id="1026" name="Picture 2" descr="Convolutional Neural Network Architecture | CNN Archite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21" y="1753409"/>
            <a:ext cx="4782491" cy="25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 Images and Labels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1179158" y="5775050"/>
            <a:ext cx="355661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12: </a:t>
            </a:r>
            <a:r>
              <a:rPr lang="en-IN" sz="1800" b="1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Images labeling</a:t>
            </a:r>
            <a:endParaRPr lang="en-IN" sz="1800" b="1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16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16203" y="177808"/>
            <a:ext cx="296618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GitHub - qaprosoft/labelIm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6" r="53267"/>
          <a:stretch/>
        </p:blipFill>
        <p:spPr bwMode="auto">
          <a:xfrm>
            <a:off x="1179158" y="2040090"/>
            <a:ext cx="3556616" cy="35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34;g6b17e8fc562a566f_0"/>
          <p:cNvSpPr txBox="1"/>
          <p:nvPr/>
        </p:nvSpPr>
        <p:spPr>
          <a:xfrm>
            <a:off x="4976854" y="2054158"/>
            <a:ext cx="650553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lvl="0" algn="just">
              <a:buSzPts val="2700"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Here we create an annotation file by using labelimg software </a:t>
            </a: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use the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bounding box technique to making rectangular boxes around similar objects</a:t>
            </a: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66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 TF record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17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16203" y="177808"/>
            <a:ext cx="296618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34;g6b17e8fc562a566f_0"/>
          <p:cNvSpPr txBox="1"/>
          <p:nvPr/>
        </p:nvSpPr>
        <p:spPr>
          <a:xfrm>
            <a:off x="1024876" y="2054158"/>
            <a:ext cx="1024817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lvl="0" algn="just">
              <a:buSzPts val="2700"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Tensorflow accepts data in the form of TFRecords, a binary file that runs quickly and uses little memory. Instead of loading the entire data set into memory, Tenorflow uses these TFRecords to automatically divide the data into chunks.</a:t>
            </a:r>
            <a:endParaRPr lang="en-IN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19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3c59caefb2226d_11"/>
          <p:cNvSpPr txBox="1">
            <a:spLocks noGrp="1"/>
          </p:cNvSpPr>
          <p:nvPr>
            <p:ph type="title"/>
          </p:nvPr>
        </p:nvSpPr>
        <p:spPr>
          <a:xfrm>
            <a:off x="682400" y="1895325"/>
            <a:ext cx="4747500" cy="3113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g6c3c59caefb2226d_11"/>
          <p:cNvSpPr txBox="1">
            <a:spLocks noGrp="1"/>
          </p:cNvSpPr>
          <p:nvPr>
            <p:ph type="body" idx="2"/>
          </p:nvPr>
        </p:nvSpPr>
        <p:spPr>
          <a:xfrm>
            <a:off x="6367874" y="832514"/>
            <a:ext cx="5628507" cy="50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400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action="ppaction://hlinksldjump"/>
              </a:rPr>
              <a:t>Overview</a:t>
            </a:r>
            <a:endParaRPr lang="en-IN" sz="2400" b="1" u="sng" dirty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400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 action="ppaction://hlinksldjump"/>
              </a:rPr>
              <a:t>Components </a:t>
            </a:r>
            <a:r>
              <a:rPr lang="en-IN" sz="2400" b="1" u="sng" dirty="0" smtClean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 action="ppaction://hlinksldjump"/>
              </a:rPr>
              <a:t>Required</a:t>
            </a:r>
            <a:endParaRPr lang="en-IN" sz="2400" b="1" u="sng" dirty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400" b="1" u="sng" dirty="0" smtClean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action="ppaction://hlinksldjump"/>
              </a:rPr>
              <a:t>UAV Implementation</a:t>
            </a:r>
            <a:endParaRPr lang="en-IN" sz="2400" b="1" u="sng" dirty="0" smtClean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200" b="1" u="sng" dirty="0" smtClean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action="ppaction://hlinksldjump"/>
              </a:rPr>
              <a:t>Hardware Implementation</a:t>
            </a:r>
            <a:endParaRPr lang="en-IN" sz="2200" b="1" u="sng" dirty="0" smtClean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200" b="1" u="sng" dirty="0" smtClean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action="ppaction://hlinksldjump"/>
              </a:rPr>
              <a:t>Flight </a:t>
            </a:r>
            <a:r>
              <a:rPr lang="en-IN" sz="2200" b="1" u="sng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action="ppaction://hlinksldjump"/>
              </a:rPr>
              <a:t>controller configuration</a:t>
            </a:r>
            <a:endParaRPr lang="en-IN" sz="2200" b="1" u="sng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200" b="1" u="sng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action="ppaction://hlinksldjump"/>
              </a:rPr>
              <a:t>Developed object detection</a:t>
            </a:r>
            <a:endParaRPr lang="en-IN" sz="2200" b="1" u="sng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400" b="1" u="sng" dirty="0" smtClean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 action="ppaction://hlinksldjump"/>
              </a:rPr>
              <a:t>Result</a:t>
            </a:r>
            <a:endParaRPr lang="en-IN" sz="2400" b="1" u="sng" dirty="0" smtClean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400" b="1" u="sng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 action="ppaction://hlinksldjump"/>
              </a:rPr>
              <a:t>Test Flight</a:t>
            </a:r>
            <a:endParaRPr lang="en-IN" sz="2400" b="1" u="sng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400" b="1" u="sng" dirty="0" smtClean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 action="ppaction://hlinksldjump"/>
              </a:rPr>
              <a:t>Discussion</a:t>
            </a:r>
            <a:endParaRPr lang="en-IN" sz="2400" b="1" u="sng" dirty="0" smtClean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400" b="1" u="sng" dirty="0" smtClean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 action="ppaction://hlinksldjump"/>
              </a:rPr>
              <a:t>Conclusion</a:t>
            </a:r>
            <a:endParaRPr lang="en-IN" sz="2400" b="1" u="sng" dirty="0" smtClean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>
              <a:lnSpc>
                <a:spcPct val="90000"/>
              </a:lnSpc>
              <a:spcBef>
                <a:spcPts val="640"/>
              </a:spcBef>
              <a:buSzPts val="2800"/>
              <a:buFont typeface="Times New Roman"/>
              <a:buAutoNum type="arabicPeriod"/>
            </a:pPr>
            <a:r>
              <a:rPr lang="en-IN" sz="2400" b="1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 action="ppaction://hlinksldjump"/>
              </a:rPr>
              <a:t>Future work</a:t>
            </a:r>
            <a:endParaRPr lang="en-IN" sz="2400" b="1" u="sng" dirty="0" smtClean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IN" sz="2400" b="1" u="sng" dirty="0" smtClean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 action="ppaction://hlinksldjump"/>
              </a:rPr>
              <a:t>References</a:t>
            </a:r>
            <a:endParaRPr sz="2400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6c3c59caefb2226d_11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ii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1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43499" y="177808"/>
            <a:ext cx="293889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Testing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2845487" y="4733231"/>
            <a:ext cx="63052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13: Tranning process</a:t>
            </a:r>
            <a:endParaRPr lang="en-IN" sz="1800" b="1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18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16203" y="177808"/>
            <a:ext cx="296618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80" y="1598838"/>
            <a:ext cx="6487236" cy="3243618"/>
          </a:xfrm>
          <a:prstGeom prst="rect">
            <a:avLst/>
          </a:prstGeom>
        </p:spPr>
      </p:pic>
      <p:sp>
        <p:nvSpPr>
          <p:cNvPr id="11" name="Google Shape;134;g6b17e8fc562a566f_0"/>
          <p:cNvSpPr txBox="1"/>
          <p:nvPr/>
        </p:nvSpPr>
        <p:spPr>
          <a:xfrm>
            <a:off x="1024875" y="5370109"/>
            <a:ext cx="1024817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lvl="0">
              <a:buSzPts val="2700"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Object </a:t>
            </a: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detecation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models train themselves in this technique.</a:t>
            </a:r>
            <a:endParaRPr lang="en-IN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4" y="1853851"/>
            <a:ext cx="4555987" cy="27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b17e8fc562a566f_0"/>
          <p:cNvSpPr txBox="1">
            <a:spLocks noGrp="1"/>
          </p:cNvSpPr>
          <p:nvPr>
            <p:ph type="title"/>
          </p:nvPr>
        </p:nvSpPr>
        <p:spPr>
          <a:xfrm>
            <a:off x="682400" y="1930025"/>
            <a:ext cx="4691400" cy="344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lvl="0" algn="ctr"/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</a:p>
        </p:txBody>
      </p:sp>
      <p:sp>
        <p:nvSpPr>
          <p:cNvPr id="134" name="Google Shape;134;g6b17e8fc562a566f_0"/>
          <p:cNvSpPr txBox="1"/>
          <p:nvPr/>
        </p:nvSpPr>
        <p:spPr>
          <a:xfrm>
            <a:off x="6699973" y="3144359"/>
            <a:ext cx="5025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700" dirty="0" smtClean="0">
                <a:latin typeface="Times New Roman"/>
                <a:ea typeface="Times New Roman"/>
                <a:cs typeface="Times New Roman"/>
                <a:sym typeface="Times New Roman"/>
              </a:rPr>
              <a:t>Hardware result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Object detection result</a:t>
            </a:r>
          </a:p>
        </p:txBody>
      </p:sp>
      <p:sp>
        <p:nvSpPr>
          <p:cNvPr id="137" name="Google Shape;137;g6b17e8fc562a566f_0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19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9" name="Google Shape;139;g6b17e8fc562a566f_0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02555" y="177808"/>
            <a:ext cx="297983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3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</a:t>
            </a: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lang="en-IN"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16250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14: Hardware result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29851" y="177808"/>
            <a:ext cx="2952538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16248553866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29" y="1763750"/>
            <a:ext cx="7702942" cy="436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4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</a:t>
            </a: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result</a:t>
            </a:r>
            <a:endParaRPr lang="en-IN"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16250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15: Object detection result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21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84442" y="177808"/>
            <a:ext cx="289794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:\Users\shubh\AppData\Local\Microsoft\Windows\INetCache\Content.Word\test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79" y="1752193"/>
            <a:ext cx="7702942" cy="4403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</a:t>
            </a: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</a:t>
            </a:r>
            <a:endParaRPr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98138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16: Test Flight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22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57146" y="177808"/>
            <a:ext cx="292524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VID_20210714_1822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83644" y="1722806"/>
            <a:ext cx="8065827" cy="45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900752" y="5380510"/>
            <a:ext cx="371219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Table </a:t>
            </a:r>
            <a:r>
              <a:rPr lang="en-IN" sz="1800" b="1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2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: Confusion matrix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23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84442" y="177808"/>
            <a:ext cx="289794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34;g6b17e8fc562a566f_0"/>
          <p:cNvSpPr txBox="1"/>
          <p:nvPr/>
        </p:nvSpPr>
        <p:spPr>
          <a:xfrm>
            <a:off x="4804012" y="3195442"/>
            <a:ext cx="6667005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an object is present in the image and the model can detect the object, it is called True Positive (TP).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an object is missing in the figure and the model can detect the object, it is called a False Positive (FP).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an object is present in the figure but the model fails to identify the object, it is called False Negative (FN).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an object is missing in the image and the model fails to identify the object, it is called True Negative (TN).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738000"/>
              </p:ext>
            </p:extLst>
          </p:nvPr>
        </p:nvGraphicFramePr>
        <p:xfrm>
          <a:off x="902046" y="1842946"/>
          <a:ext cx="10425597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1967"/>
                <a:gridCol w="840491"/>
                <a:gridCol w="1080630"/>
                <a:gridCol w="1080630"/>
                <a:gridCol w="840491"/>
                <a:gridCol w="1080630"/>
                <a:gridCol w="840491"/>
                <a:gridCol w="840491"/>
                <a:gridCol w="840491"/>
                <a:gridCol w="1080630"/>
                <a:gridCol w="1038655"/>
              </a:tblGrid>
              <a:tr h="173990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10.jpg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5895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Truth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People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People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0180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People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Google Shape;124;g7ed4d2c3336a55a_9"/>
          <p:cNvSpPr txBox="1"/>
          <p:nvPr/>
        </p:nvSpPr>
        <p:spPr>
          <a:xfrm>
            <a:off x="3674815" y="2615026"/>
            <a:ext cx="382008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Table </a:t>
            </a:r>
            <a:r>
              <a:rPr lang="en-IN" sz="1800" b="1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1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: Test image prediction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84685"/>
              </p:ext>
            </p:extLst>
          </p:nvPr>
        </p:nvGraphicFramePr>
        <p:xfrm>
          <a:off x="907576" y="3363307"/>
          <a:ext cx="3807725" cy="17970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3552"/>
                <a:gridCol w="1009935"/>
                <a:gridCol w="1187355"/>
                <a:gridCol w="1166883"/>
              </a:tblGrid>
              <a:tr h="3931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097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5910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 = 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 = 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83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 = 1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 = 2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5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 – contd.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24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488907" y="177808"/>
            <a:ext cx="299348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34;g6b17e8fc562a566f_0"/>
              <p:cNvSpPr txBox="1"/>
              <p:nvPr/>
            </p:nvSpPr>
            <p:spPr>
              <a:xfrm>
                <a:off x="1323833" y="2742177"/>
                <a:ext cx="10158556" cy="3256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𝑐𝑢𝑟𝑟𝑒𝑐𝑡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I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I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I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5+2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5+2+2+1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=0.70</m:t>
                      </m:r>
                    </m:oMath>
                  </m:oMathPara>
                </a14:m>
                <a:endParaRPr lang="en-I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get the accuracy of our model is 70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Google Shape;134;g6b17e8fc562a566f_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833" y="2742177"/>
                <a:ext cx="10158556" cy="3256630"/>
              </a:xfrm>
              <a:prstGeom prst="rect">
                <a:avLst/>
              </a:prstGeom>
              <a:blipFill rotWithShape="0">
                <a:blip r:embed="rId4"/>
                <a:stretch>
                  <a:fillRect l="-600" b="-18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134;g6b17e8fc562a566f_0"/>
          <p:cNvSpPr txBox="1"/>
          <p:nvPr/>
        </p:nvSpPr>
        <p:spPr>
          <a:xfrm>
            <a:off x="1024875" y="1687872"/>
            <a:ext cx="10457514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lvl="0">
              <a:buSzPts val="2700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Accuracy is used to evaluate classification models. Accuracy is the ability to verify that a fraction of predictions are correct for a model or not. Accuracy is not always selected as the best model</a:t>
            </a:r>
            <a:r>
              <a:rPr lang="en-IN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IN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" lvl="0">
              <a:buSzPts val="2700"/>
            </a:pPr>
            <a:r>
              <a:rPr lang="en-IN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formula for accuracy is as follows:</a:t>
            </a:r>
          </a:p>
        </p:txBody>
      </p:sp>
    </p:spTree>
    <p:extLst>
      <p:ext uri="{BB962C8B-B14F-4D97-AF65-F5344CB8AC3E}">
        <p14:creationId xmlns:p14="http://schemas.microsoft.com/office/powerpoint/2010/main" val="29286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 – contd.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25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488907" y="177808"/>
            <a:ext cx="299348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89613" y="2483704"/>
                <a:ext cx="3193576" cy="291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𝑃𝑟𝑒𝑐𝑖𝑠𝑖𝑜𝑛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𝐴𝑐𝑡𝑢𝑎𝑙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𝑅𝑒𝑠𝑢𝑙𝑡</m:t>
                          </m:r>
                        </m:den>
                      </m:f>
                    </m:oMath>
                  </m:oMathPara>
                </a14:m>
                <a:endParaRPr lang="en-I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𝑃𝑟𝑒𝑐𝑖𝑠𝑖𝑜𝑛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I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𝑃𝑟𝑒𝑐𝑖𝑠𝑖𝑜𝑛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5+2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=0.71</m:t>
                      </m:r>
                    </m:oMath>
                  </m:oMathPara>
                </a14:m>
                <a:endParaRPr lang="en-I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613" y="2483704"/>
                <a:ext cx="3193576" cy="29125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134;g6b17e8fc562a566f_0"/>
          <p:cNvSpPr txBox="1"/>
          <p:nvPr/>
        </p:nvSpPr>
        <p:spPr>
          <a:xfrm>
            <a:off x="1024874" y="1819067"/>
            <a:ext cx="1017993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lvl="0">
              <a:buSzPts val="2700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The number of correct positive predictions made by the model is known as Precision. Following is the Precision formula: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8060" y="5554288"/>
            <a:ext cx="4950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get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model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0.71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 – contd.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26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488907" y="177808"/>
            <a:ext cx="299348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267095" y="2619256"/>
                <a:ext cx="3695493" cy="291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𝑅𝑒𝑐𝑎𝑙𝑙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𝑃𝑟𝑒𝑑𝑖𝑐𝑡𝑒𝑑</m:t>
                          </m:r>
                        </m:den>
                      </m:f>
                    </m:oMath>
                  </m:oMathPara>
                </a14:m>
                <a:endParaRPr lang="en-I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𝑅𝑒𝑐𝑎𝑙𝑙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I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𝑅𝑒𝑐𝑎𝑙𝑙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5+1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=0.83</m:t>
                      </m:r>
                    </m:oMath>
                  </m:oMathPara>
                </a14:m>
                <a:endParaRPr lang="en-I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095" y="2619256"/>
                <a:ext cx="3695493" cy="29125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134;g6b17e8fc562a566f_0"/>
          <p:cNvSpPr txBox="1"/>
          <p:nvPr/>
        </p:nvSpPr>
        <p:spPr>
          <a:xfrm>
            <a:off x="1024874" y="1819067"/>
            <a:ext cx="1017993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lvl="0">
              <a:buSzPts val="2700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The number of correct positive predictions made out of all positive predictions made by the model is known as Recall. Following is the Recall formula: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28060" y="5554288"/>
            <a:ext cx="4652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get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model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0.83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0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 – contd.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27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488907" y="177808"/>
            <a:ext cx="299348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07726" y="3211351"/>
                <a:ext cx="4135272" cy="19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𝐹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𝑆𝑐𝑜𝑟𝑒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2∗ </m:t>
                      </m:r>
                      <m:f>
                        <m:f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𝑃𝑟𝑒𝑐𝑖𝑠𝑖𝑜𝑛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𝑃𝑟𝑒𝑐𝑖𝑠𝑖𝑜𝑛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I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𝐹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𝑆𝑐𝑜𝑟𝑒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2∗</m:t>
                      </m:r>
                      <m:f>
                        <m:fPr>
                          <m:ctrlP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0.71∗0.83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0.71+0.83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=0.76</m:t>
                      </m:r>
                    </m:oMath>
                  </m:oMathPara>
                </a14:m>
                <a:endParaRPr lang="en-I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26" y="3211351"/>
                <a:ext cx="4135272" cy="19834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134;g6b17e8fc562a566f_0"/>
          <p:cNvSpPr txBox="1"/>
          <p:nvPr/>
        </p:nvSpPr>
        <p:spPr>
          <a:xfrm>
            <a:off x="1024874" y="1819067"/>
            <a:ext cx="10179937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lvl="0">
              <a:buSzPts val="2700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The other measure is the F1 Score which is a function of Precision and Recall. F1 Score is required when you balance between Precision and Recall. It is a better measure technic over Accuracy. Following is the F1 Score formula: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28060" y="5554288"/>
            <a:ext cx="4916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get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F1 Score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model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0.76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8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28;p4"/>
          <p:cNvCxnSpPr/>
          <p:nvPr/>
        </p:nvCxnSpPr>
        <p:spPr>
          <a:xfrm>
            <a:off x="1173724" y="4340984"/>
            <a:ext cx="6928200" cy="252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Google Shape;145;g6654b755128bae6f_1098"/>
          <p:cNvSpPr txBox="1">
            <a:spLocks noGrp="1"/>
          </p:cNvSpPr>
          <p:nvPr>
            <p:ph type="title"/>
          </p:nvPr>
        </p:nvSpPr>
        <p:spPr>
          <a:xfrm>
            <a:off x="970200" y="742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6654b755128bae6f_1098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</a:t>
            </a:r>
          </a:p>
        </p:txBody>
      </p:sp>
      <p:sp>
        <p:nvSpPr>
          <p:cNvPr id="149" name="Google Shape;149;g6654b755128bae6f_1098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5;p4"/>
          <p:cNvSpPr txBox="1"/>
          <p:nvPr/>
        </p:nvSpPr>
        <p:spPr>
          <a:xfrm>
            <a:off x="1119116" y="1727256"/>
            <a:ext cx="10102684" cy="163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SzPts val="2900"/>
            </a:pP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In simple words, this project is an unmanned aerial vehicle used for surveillance and it is remotely controlled by using a transmitter and receiver. It can also be used for human detection.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6;p4"/>
          <p:cNvSpPr txBox="1"/>
          <p:nvPr/>
        </p:nvSpPr>
        <p:spPr>
          <a:xfrm>
            <a:off x="1119116" y="3674173"/>
            <a:ext cx="7178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 b="1" i="0" u="none" strike="noStrike" cap="none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Where do we need this project?</a:t>
            </a:r>
            <a:endParaRPr sz="1400" b="0" i="0" u="none" strike="noStrike" cap="none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4;g6b17e8fc562a566f_0"/>
          <p:cNvSpPr txBox="1"/>
          <p:nvPr/>
        </p:nvSpPr>
        <p:spPr>
          <a:xfrm>
            <a:off x="1119116" y="4384649"/>
            <a:ext cx="4876084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Search and rescue.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Military application.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Product delivery</a:t>
            </a:r>
            <a:r>
              <a:rPr lang="en-IN" sz="27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News reporting</a:t>
            </a:r>
            <a:r>
              <a:rPr lang="en-IN" sz="27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IN" sz="2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7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16203" y="177808"/>
            <a:ext cx="296618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28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02556" y="177808"/>
            <a:ext cx="297983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25;p4"/>
          <p:cNvSpPr txBox="1"/>
          <p:nvPr/>
        </p:nvSpPr>
        <p:spPr>
          <a:xfrm>
            <a:off x="1119116" y="1727256"/>
            <a:ext cx="10102684" cy="283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SzPts val="2900"/>
            </a:pPr>
            <a:r>
              <a:rPr lang="en-IN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project is based on surveillance. Here a UAV has been made suitable for surveillance of a specific area. We launched this project to monitor from the sky and use UAV surveillance for human detection. With a camera mounted on a UAV, we can capture video and use that video for surveillance</a:t>
            </a:r>
            <a:r>
              <a:rPr lang="en-IN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just">
              <a:buSzPts val="2900"/>
            </a:pPr>
            <a:endParaRPr lang="en-IN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SzPts val="2900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This is how we decided to finish our project. However, this is not the end because I am very keen to work on this project, so I am willing to do some more work on this project if I get any next opportunity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2070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29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57146" y="177808"/>
            <a:ext cx="292524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34;g6b17e8fc562a566f_0"/>
          <p:cNvSpPr txBox="1"/>
          <p:nvPr/>
        </p:nvSpPr>
        <p:spPr>
          <a:xfrm>
            <a:off x="1024875" y="1758944"/>
            <a:ext cx="10166289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>
              <a:lnSpc>
                <a:spcPct val="150000"/>
              </a:lnSpc>
              <a:buSzPts val="2700"/>
              <a:buFont typeface="Times New Roman"/>
              <a:buChar char="●"/>
            </a:pP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Increasing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UAV coverage diameter.</a:t>
            </a:r>
          </a:p>
          <a:p>
            <a:pPr marL="457200" lvl="0" indent="-400050">
              <a:lnSpc>
                <a:spcPct val="150000"/>
              </a:lnSpc>
              <a:buSzPts val="2700"/>
              <a:buFont typeface="Times New Roman"/>
              <a:buChar char="●"/>
            </a:pP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Enable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24-hour surveillance even at night.</a:t>
            </a:r>
          </a:p>
          <a:p>
            <a:pPr marL="457200" lvl="0" indent="-400050">
              <a:lnSpc>
                <a:spcPct val="150000"/>
              </a:lnSpc>
              <a:buSzPts val="2700"/>
              <a:buFont typeface="Times New Roman"/>
              <a:buChar char="●"/>
            </a:pP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Camera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video footage compression without losing video quality.</a:t>
            </a:r>
          </a:p>
          <a:p>
            <a:pPr marL="457200" lvl="0" indent="-400050">
              <a:lnSpc>
                <a:spcPct val="150000"/>
              </a:lnSpc>
              <a:buSzPts val="2700"/>
              <a:buFont typeface="Times New Roman"/>
              <a:buChar char="●"/>
            </a:pP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UAVs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flying in residential areas by generating less noise.</a:t>
            </a:r>
          </a:p>
          <a:p>
            <a:pPr marL="457200" lvl="0" indent="-400050">
              <a:lnSpc>
                <a:spcPct val="150000"/>
              </a:lnSpc>
              <a:buSzPts val="2700"/>
              <a:buFont typeface="Times New Roman"/>
              <a:buChar char="●"/>
            </a:pP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Maximum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work with minimum power loss.</a:t>
            </a:r>
          </a:p>
          <a:p>
            <a:pPr marL="457200" lvl="0" indent="-400050">
              <a:lnSpc>
                <a:spcPct val="150000"/>
              </a:lnSpc>
              <a:buSzPts val="2700"/>
              <a:buFont typeface="Times New Roman"/>
              <a:buChar char="●"/>
            </a:pPr>
            <a:r>
              <a:rPr lang="en-I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Developing 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UAV controlling software for the ground station.</a:t>
            </a:r>
          </a:p>
        </p:txBody>
      </p:sp>
    </p:spTree>
    <p:extLst>
      <p:ext uri="{BB962C8B-B14F-4D97-AF65-F5344CB8AC3E}">
        <p14:creationId xmlns:p14="http://schemas.microsoft.com/office/powerpoint/2010/main" val="16966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654b755128bae6f_1098"/>
          <p:cNvSpPr txBox="1">
            <a:spLocks noGrp="1"/>
          </p:cNvSpPr>
          <p:nvPr>
            <p:ph type="title"/>
          </p:nvPr>
        </p:nvSpPr>
        <p:spPr>
          <a:xfrm>
            <a:off x="970200" y="742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6654b755128bae6f_1098"/>
          <p:cNvSpPr txBox="1">
            <a:spLocks noGrp="1"/>
          </p:cNvSpPr>
          <p:nvPr>
            <p:ph type="body" idx="1"/>
          </p:nvPr>
        </p:nvSpPr>
        <p:spPr>
          <a:xfrm>
            <a:off x="970201" y="1680133"/>
            <a:ext cx="10357442" cy="450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Aber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J.S., 2004. Lighter-than-air platforms for small-format aerial photography. Transactions of the Kansas Academy of Science, 107(1), pp.39-44.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SPEARMAN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M., 1978, January. Historical development of world wide guided missiles. In 16th Aerospace Sciences Meeting (p. 210</a:t>
            </a: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Awange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and Kiema, J., 2019. Unmanned aircraft vehicles. In Environmental Geoinformatics (pp. 265-289). Springer, Cham.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Blom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J.D., 2010. Unmanned aerial systems: A historical perspective (Vol. 45). Kansas: Combat Studies Institute Press.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Zaloga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S.J., 2011. Unmanned aerial vehicles: robotic air warfare 1917–2007. Bloomsbury Publishing.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S.J., Jeong, Y., Park, S., Ryu, K. and Oh, G., 2018. A survey of drone use for entertainment and AVR (augmented and virtual reality). In Augmented Reality and Virtual Reality (pp. 339-352). Springer, Cham.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F Laefer, D. and Mangina, E., 2016. State of technology review of civilian UAVs. Recent Patents on Engineering, 10(3), pp.160-174.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Nakazawa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Anton, and Bai Xiang Jin. "Quadcopter Video Surveillance UAV." University of Victoria (2013</a:t>
            </a: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Cox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T.H., Nagy, C.J., Skoog, M.A., Somers, I.A. and Warner, R., Civil UAV Capability Assessment.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Szczepański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2015. UAVs and their avionic systems: development trends and their influence on Polish research and market. Aviation, 19(1), pp.49-57.</a:t>
            </a:r>
          </a:p>
          <a:p>
            <a:pPr marL="342900" lvl="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Fahlstrom</a:t>
            </a:r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and Gleason, T., 2012. Introduction to UAV systems. John Wiley &amp; Sons.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g6654b755128bae6f_1098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30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49" name="Google Shape;149;g6654b755128bae6f_1098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57146" y="177808"/>
            <a:ext cx="292524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2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654b755128bae6f_1090"/>
          <p:cNvSpPr txBox="1">
            <a:spLocks noGrp="1"/>
          </p:cNvSpPr>
          <p:nvPr>
            <p:ph type="title"/>
          </p:nvPr>
        </p:nvSpPr>
        <p:spPr>
          <a:xfrm>
            <a:off x="1415975" y="1683175"/>
            <a:ext cx="9459600" cy="3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en-IN" sz="6400" b="1" dirty="0"/>
              <a:t>Ask me,</a:t>
            </a:r>
            <a:r>
              <a:rPr lang="en-IN" sz="6400" dirty="0"/>
              <a:t/>
            </a:r>
            <a:br>
              <a:rPr lang="en-IN" sz="6400" dirty="0"/>
            </a:br>
            <a:r>
              <a:rPr lang="en-IN" sz="6400" dirty="0">
                <a:solidFill>
                  <a:schemeClr val="dk2"/>
                </a:solidFill>
              </a:rPr>
              <a:t>if you have any questions?</a:t>
            </a:r>
            <a:endParaRPr sz="6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654b755128bae6f_1082"/>
          <p:cNvSpPr txBox="1">
            <a:spLocks noGrp="1"/>
          </p:cNvSpPr>
          <p:nvPr>
            <p:ph type="title"/>
          </p:nvPr>
        </p:nvSpPr>
        <p:spPr>
          <a:xfrm>
            <a:off x="1604400" y="1611550"/>
            <a:ext cx="8983200" cy="3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en-IN" sz="6600" b="1">
                <a:solidFill>
                  <a:schemeClr val="dk2"/>
                </a:solidFill>
              </a:rPr>
              <a:t>Thank you</a:t>
            </a:r>
            <a:r>
              <a:rPr lang="en-IN" sz="6600"/>
              <a:t/>
            </a:r>
            <a:br>
              <a:rPr lang="en-IN" sz="6600"/>
            </a:br>
            <a:r>
              <a:rPr lang="en-IN" sz="6600"/>
              <a:t>for your patience and support.</a:t>
            </a:r>
            <a:endParaRPr sz="6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654b755128bae6f_1098"/>
          <p:cNvSpPr txBox="1">
            <a:spLocks noGrp="1"/>
          </p:cNvSpPr>
          <p:nvPr>
            <p:ph type="title"/>
          </p:nvPr>
        </p:nvSpPr>
        <p:spPr>
          <a:xfrm>
            <a:off x="970200" y="742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Plagiarism </a:t>
            </a: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  <a:endParaRPr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6654b755128bae6f_1098"/>
          <p:cNvSpPr txBox="1">
            <a:spLocks noGrp="1"/>
          </p:cNvSpPr>
          <p:nvPr>
            <p:ph type="body" idx="1"/>
          </p:nvPr>
        </p:nvSpPr>
        <p:spPr>
          <a:xfrm>
            <a:off x="970201" y="2088107"/>
            <a:ext cx="10357442" cy="40938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check plagiarism from Introduction to conclusion. I used free software named duplichecker. This software can check plagiarism 1000 words at a time. </a:t>
            </a:r>
            <a:endParaRPr lang="en-IN" sz="20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IN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IN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has a total of 8387 words. So I check it 9 times (</a:t>
            </a:r>
            <a:r>
              <a:rPr lang="en-IN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912, 973, 931, 932, 965, 986, 966, 924, and 798). </a:t>
            </a: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results are coming </a:t>
            </a:r>
            <a:r>
              <a:rPr lang="en-IN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(0, 0, 0, 0, 0, 0, 0, 4, </a:t>
            </a: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4). </a:t>
            </a: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final plagiarism number will be (4*0.924 + 4*0.798)/8.387= 0.821.</a:t>
            </a:r>
          </a:p>
        </p:txBody>
      </p:sp>
      <p:sp>
        <p:nvSpPr>
          <p:cNvPr id="11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57146" y="177808"/>
            <a:ext cx="292524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2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</a:t>
            </a: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equired</a:t>
            </a:r>
            <a:endParaRPr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sz="14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42;p7"/>
          <p:cNvSpPr txBox="1"/>
          <p:nvPr/>
        </p:nvSpPr>
        <p:spPr>
          <a:xfrm>
            <a:off x="682400" y="5887650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1: </a:t>
            </a:r>
            <a:r>
              <a:rPr lang="en-IN" sz="18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Project Components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14" name="Google Shape;1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642" y="1592150"/>
            <a:ext cx="8079473" cy="437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5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43499" y="177808"/>
            <a:ext cx="293889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b17e8fc562a566f_0"/>
          <p:cNvSpPr txBox="1">
            <a:spLocks noGrp="1"/>
          </p:cNvSpPr>
          <p:nvPr>
            <p:ph type="title"/>
          </p:nvPr>
        </p:nvSpPr>
        <p:spPr>
          <a:xfrm>
            <a:off x="682400" y="1930025"/>
            <a:ext cx="4691400" cy="344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lvl="0" algn="ctr"/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UAV</a:t>
            </a:r>
            <a:b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lang="en-IN"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g6b17e8fc562a566f_0"/>
          <p:cNvSpPr txBox="1"/>
          <p:nvPr/>
        </p:nvSpPr>
        <p:spPr>
          <a:xfrm>
            <a:off x="6686325" y="2523852"/>
            <a:ext cx="50250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700" dirty="0" smtClean="0">
                <a:latin typeface="Times New Roman"/>
                <a:ea typeface="Times New Roman"/>
                <a:cs typeface="Times New Roman"/>
                <a:sym typeface="Times New Roman"/>
              </a:rPr>
              <a:t>Hardware Implementation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700" dirty="0" smtClean="0">
                <a:latin typeface="Times New Roman"/>
                <a:ea typeface="Times New Roman"/>
                <a:cs typeface="Times New Roman"/>
                <a:sym typeface="Times New Roman"/>
              </a:rPr>
              <a:t>Flight </a:t>
            </a: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controller </a:t>
            </a:r>
            <a:r>
              <a:rPr lang="en-IN" sz="27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700" dirty="0" smtClean="0">
                <a:latin typeface="Times New Roman"/>
                <a:ea typeface="Times New Roman"/>
                <a:cs typeface="Times New Roman"/>
                <a:sym typeface="Times New Roman"/>
              </a:rPr>
              <a:t>Developed </a:t>
            </a: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object </a:t>
            </a:r>
            <a:r>
              <a:rPr lang="en-IN" sz="2700" dirty="0" smtClean="0">
                <a:latin typeface="Times New Roman"/>
                <a:ea typeface="Times New Roman"/>
                <a:cs typeface="Times New Roman"/>
                <a:sym typeface="Times New Roman"/>
              </a:rPr>
              <a:t>detection</a:t>
            </a:r>
            <a:endParaRPr lang="en-IN" sz="2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g6b17e8fc562a566f_0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b="1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3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9" name="Google Shape;139;g6b17e8fc562a566f_0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488907" y="177808"/>
            <a:ext cx="299348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</a:t>
            </a: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Implementation: Overview</a:t>
            </a:r>
            <a:endParaRPr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b="1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 dirty="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56;p6"/>
          <p:cNvSpPr txBox="1"/>
          <p:nvPr/>
        </p:nvSpPr>
        <p:spPr>
          <a:xfrm>
            <a:off x="682399" y="6143390"/>
            <a:ext cx="106861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2: </a:t>
            </a:r>
            <a:r>
              <a:rPr lang="en-IN" sz="1800" b="1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Working Principle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12" name="Google Shape;1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890" y="1666163"/>
            <a:ext cx="9659072" cy="447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5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16203" y="177808"/>
            <a:ext cx="296618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Implementation: </a:t>
            </a: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</a:t>
            </a:r>
            <a:endParaRPr lang="en-IN"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7ed4d2c3336a55a_9"/>
          <p:cNvSpPr txBox="1"/>
          <p:nvPr/>
        </p:nvSpPr>
        <p:spPr>
          <a:xfrm>
            <a:off x="682400" y="6116250"/>
            <a:ext cx="108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3: </a:t>
            </a:r>
            <a:r>
              <a:rPr lang="en-IN" sz="18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UAV </a:t>
            </a:r>
            <a:r>
              <a:rPr lang="en-IN" sz="1800" b="1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Assembly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b="1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5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7ed4d2c3336a55a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300" y="1762175"/>
            <a:ext cx="7680735" cy="440303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6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16203" y="177808"/>
            <a:ext cx="296618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d4d2c3336a55a_9"/>
          <p:cNvSpPr txBox="1">
            <a:spLocks noGrp="1"/>
          </p:cNvSpPr>
          <p:nvPr>
            <p:ph type="title"/>
          </p:nvPr>
        </p:nvSpPr>
        <p:spPr>
          <a:xfrm>
            <a:off x="1024875" y="942250"/>
            <a:ext cx="10457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4000"/>
            </a:pPr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Implementation: </a:t>
            </a:r>
            <a:r>
              <a:rPr lang="en-IN" sz="4000" dirty="0" smtClean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UAVs action</a:t>
            </a:r>
            <a:endParaRPr sz="4000" dirty="0">
              <a:solidFill>
                <a:schemeClr val="tx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g7ed4d2c3336a55a_9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b="1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6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g7ed4d2c3336a55a_9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 dirty="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56;p6"/>
          <p:cNvSpPr txBox="1"/>
          <p:nvPr/>
        </p:nvSpPr>
        <p:spPr>
          <a:xfrm>
            <a:off x="682389" y="3748692"/>
            <a:ext cx="106861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400"/>
            </a:pPr>
            <a:r>
              <a:rPr lang="en-IN" sz="1800" b="1" i="0" u="none" strike="noStrike" cap="none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Fig 4: </a:t>
            </a:r>
            <a:r>
              <a:rPr lang="en-IN" sz="1800" b="1" dirty="0" smtClean="0">
                <a:solidFill>
                  <a:srgbClr val="1155C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Type of UAVs action</a:t>
            </a:r>
            <a:endParaRPr sz="18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4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5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461612" y="177808"/>
            <a:ext cx="302077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basic_movements_multicop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72" y="1807976"/>
            <a:ext cx="5972047" cy="189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4;g6b17e8fc562a566f_0"/>
          <p:cNvSpPr txBox="1"/>
          <p:nvPr/>
        </p:nvSpPr>
        <p:spPr>
          <a:xfrm>
            <a:off x="913088" y="4208556"/>
            <a:ext cx="1045549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Roll</a:t>
            </a: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: This helps move the UAV in the air to the left or right.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Pitch</a:t>
            </a: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: This helps the UAV to move forward or backward.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Yaw</a:t>
            </a: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: This helps the UAV to rotate clockwise or counterclockwise.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Throttle</a:t>
            </a: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: This helps the UAV to move faster or slower.</a:t>
            </a:r>
          </a:p>
        </p:txBody>
      </p:sp>
    </p:spTree>
    <p:extLst>
      <p:ext uri="{BB962C8B-B14F-4D97-AF65-F5344CB8AC3E}">
        <p14:creationId xmlns:p14="http://schemas.microsoft.com/office/powerpoint/2010/main" val="22290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b17e8fc562a566f_0"/>
          <p:cNvSpPr txBox="1">
            <a:spLocks noGrp="1"/>
          </p:cNvSpPr>
          <p:nvPr>
            <p:ph type="title"/>
          </p:nvPr>
        </p:nvSpPr>
        <p:spPr>
          <a:xfrm>
            <a:off x="682400" y="1930025"/>
            <a:ext cx="4691400" cy="344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lvl="0" algn="ctr"/>
            <a:r>
              <a:rPr lang="en-IN" sz="4000" dirty="0">
                <a:solidFill>
                  <a:schemeClr val="tx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Flight Controller Configuration</a:t>
            </a:r>
          </a:p>
        </p:txBody>
      </p:sp>
      <p:sp>
        <p:nvSpPr>
          <p:cNvPr id="134" name="Google Shape;134;g6b17e8fc562a566f_0"/>
          <p:cNvSpPr txBox="1"/>
          <p:nvPr/>
        </p:nvSpPr>
        <p:spPr>
          <a:xfrm>
            <a:off x="6699972" y="2280093"/>
            <a:ext cx="50250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00050">
              <a:buSzPts val="2700"/>
              <a:buFont typeface="Times New Roman"/>
              <a:buChar char="●"/>
            </a:pP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Firmware </a:t>
            </a: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Installing</a:t>
            </a:r>
          </a:p>
          <a:p>
            <a:pPr marL="45720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ESC </a:t>
            </a: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Calibration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Compass Calibration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Accelerometer </a:t>
            </a: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Calibration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Radio Control </a:t>
            </a: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Calibration</a:t>
            </a:r>
          </a:p>
          <a:p>
            <a:pPr marL="457200" lvl="0" indent="-400050">
              <a:buSzPts val="2700"/>
              <a:buFont typeface="Times New Roman"/>
              <a:buChar char="●"/>
            </a:pP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Flight Mode </a:t>
            </a:r>
            <a:r>
              <a:rPr lang="en-I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</a:p>
        </p:txBody>
      </p:sp>
      <p:sp>
        <p:nvSpPr>
          <p:cNvPr id="137" name="Google Shape;137;g6b17e8fc562a566f_0"/>
          <p:cNvSpPr txBox="1"/>
          <p:nvPr/>
        </p:nvSpPr>
        <p:spPr>
          <a:xfrm>
            <a:off x="8739189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Page: </a:t>
            </a:r>
            <a:r>
              <a:rPr lang="en-IN" b="1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7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9" name="Google Shape;139;g6b17e8fc562a566f_0"/>
          <p:cNvSpPr txBox="1"/>
          <p:nvPr/>
        </p:nvSpPr>
        <p:spPr>
          <a:xfrm>
            <a:off x="8727817" y="60993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1" u="sng" strike="noStrike" cap="non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Outline</a:t>
            </a:r>
            <a:endParaRPr sz="1400" b="1" i="1" u="sng" strike="noStrike" cap="non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g6654b755128bae6f_410"/>
          <p:cNvSpPr txBox="1"/>
          <p:nvPr/>
        </p:nvSpPr>
        <p:spPr>
          <a:xfrm>
            <a:off x="682399" y="177934"/>
            <a:ext cx="274318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KGEC/CSE/MTECH/2</a:t>
            </a:r>
            <a:r>
              <a:rPr lang="en-IN" sz="1400" b="1" i="0" u="none" strike="noStrike" cap="none" baseline="30000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</a:t>
            </a:r>
            <a:r>
              <a:rPr lang="en-IN" sz="1400" b="1" i="0" u="none" strike="noStrike" cap="none" dirty="0">
                <a:solidFill>
                  <a:srgbClr val="1155C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YEAR</a:t>
            </a:r>
            <a:endParaRPr sz="1400" b="1" i="0" u="none" strike="noStrike" cap="none" dirty="0">
              <a:solidFill>
                <a:srgbClr val="1155C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" name="Google Shape;103;g6654b755128bae6f_410"/>
          <p:cNvSpPr txBox="1">
            <a:spLocks noGrp="1"/>
          </p:cNvSpPr>
          <p:nvPr>
            <p:ph type="sldNum" idx="12"/>
          </p:nvPr>
        </p:nvSpPr>
        <p:spPr>
          <a:xfrm>
            <a:off x="8584442" y="177808"/>
            <a:ext cx="289794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647"/>
              <a:buNone/>
            </a:pPr>
            <a:r>
              <a:rPr lang="en-IN" sz="1652" b="1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Presented by - Shubham Khan</a:t>
            </a:r>
            <a:endParaRPr sz="1652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00;g6654b755128bae6f_410"/>
          <p:cNvSpPr txBox="1">
            <a:spLocks/>
          </p:cNvSpPr>
          <p:nvPr/>
        </p:nvSpPr>
        <p:spPr>
          <a:xfrm>
            <a:off x="682389" y="636112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400"/>
            </a:pP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05</a:t>
            </a:r>
            <a:r>
              <a:rPr lang="en-IN" b="1" baseline="30000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smtClean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IN" b="1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1586</TotalTime>
  <Words>1968</Words>
  <Application>Microsoft Office PowerPoint</Application>
  <PresentationFormat>Widescreen</PresentationFormat>
  <Paragraphs>397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Times New Roman</vt:lpstr>
      <vt:lpstr>Raleway</vt:lpstr>
      <vt:lpstr>Cambria Math</vt:lpstr>
      <vt:lpstr>Arial</vt:lpstr>
      <vt:lpstr>Open Sans</vt:lpstr>
      <vt:lpstr>Lato</vt:lpstr>
      <vt:lpstr>Calibri</vt:lpstr>
      <vt:lpstr>Streamline</vt:lpstr>
      <vt:lpstr>Kalyani Government Engineering College</vt:lpstr>
      <vt:lpstr>Outline</vt:lpstr>
      <vt:lpstr>Overview</vt:lpstr>
      <vt:lpstr>Components Required</vt:lpstr>
      <vt:lpstr>UAV Implementation</vt:lpstr>
      <vt:lpstr>Hardware Implementation: Overview</vt:lpstr>
      <vt:lpstr>Hardware Implementation: Assembly</vt:lpstr>
      <vt:lpstr>Hardware Implementation: UAVs action</vt:lpstr>
      <vt:lpstr>Flight Controller Configuration</vt:lpstr>
      <vt:lpstr>Firmware Installing</vt:lpstr>
      <vt:lpstr>ESC Calibration</vt:lpstr>
      <vt:lpstr>Compass Calibration</vt:lpstr>
      <vt:lpstr>Accelerometer Calibration</vt:lpstr>
      <vt:lpstr>Radio Control Calibration</vt:lpstr>
      <vt:lpstr>Flight Mode Configuration</vt:lpstr>
      <vt:lpstr>Object detection</vt:lpstr>
      <vt:lpstr>Choosing a pre-training model</vt:lpstr>
      <vt:lpstr>Preprocessing Images and Labels</vt:lpstr>
      <vt:lpstr>Generating TF record</vt:lpstr>
      <vt:lpstr>Training and Testing</vt:lpstr>
      <vt:lpstr>Result</vt:lpstr>
      <vt:lpstr>Hardware result</vt:lpstr>
      <vt:lpstr>Object detection result</vt:lpstr>
      <vt:lpstr>Test Flight</vt:lpstr>
      <vt:lpstr>Discussion</vt:lpstr>
      <vt:lpstr>Discussion – contd.</vt:lpstr>
      <vt:lpstr>Discussion – contd.</vt:lpstr>
      <vt:lpstr>Discussion – contd.</vt:lpstr>
      <vt:lpstr>Discussion – contd.</vt:lpstr>
      <vt:lpstr>Conclusion</vt:lpstr>
      <vt:lpstr>Future work</vt:lpstr>
      <vt:lpstr>References</vt:lpstr>
      <vt:lpstr>Ask me, if you have any questions?</vt:lpstr>
      <vt:lpstr>Thank you for your patience and support.</vt:lpstr>
      <vt:lpstr>Plagiarism statement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Unmanned Aerial Vehicle for Surveillance using Wireless Sensor Network</dc:title>
  <dc:creator>Shubham Khan</dc:creator>
  <cp:lastModifiedBy>Shubham Khan</cp:lastModifiedBy>
  <cp:revision>81</cp:revision>
  <dcterms:created xsi:type="dcterms:W3CDTF">2019-10-29T18:03:55Z</dcterms:created>
  <dcterms:modified xsi:type="dcterms:W3CDTF">2021-07-14T17:45:23Z</dcterms:modified>
</cp:coreProperties>
</file>